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3"/>
  </p:notesMasterIdLst>
  <p:handoutMasterIdLst>
    <p:handoutMasterId r:id="rId14"/>
  </p:handoutMasterIdLst>
  <p:sldIdLst>
    <p:sldId id="256" r:id="rId2"/>
    <p:sldId id="322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21" r:id="rId12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990033"/>
    <a:srgbClr val="00FFFF"/>
    <a:srgbClr val="FF66CC"/>
    <a:srgbClr val="FF33CC"/>
    <a:srgbClr val="66FF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3427" autoAdjust="0"/>
  </p:normalViewPr>
  <p:slideViewPr>
    <p:cSldViewPr>
      <p:cViewPr>
        <p:scale>
          <a:sx n="100" d="100"/>
          <a:sy n="100" d="100"/>
        </p:scale>
        <p:origin x="-1308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7C909-8973-49EB-B827-F8EED5CC7A5F}" type="doc">
      <dgm:prSet loTypeId="urn:microsoft.com/office/officeart/2005/8/layout/cycle5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72EAA2-B9CE-4B1E-ABA5-7651806DDAC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Run tool</a:t>
          </a:r>
          <a:endParaRPr lang="en-US" dirty="0">
            <a:solidFill>
              <a:schemeClr val="tx1"/>
            </a:solidFill>
          </a:endParaRPr>
        </a:p>
      </dgm:t>
    </dgm:pt>
    <dgm:pt modelId="{04C52C00-6509-4E66-BD52-161C28D8BDE1}" type="parTrans" cxnId="{6118C5CB-FFBA-49A1-84AA-F7D60B583B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18DA9AE-3900-4736-BE62-CD84306F5BF2}" type="sibTrans" cxnId="{6118C5CB-FFBA-49A1-84AA-F7D60B583B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EFEFB68-CBDF-41E2-A346-A3167B57F1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Evaluate output</a:t>
          </a:r>
          <a:endParaRPr lang="en-US" dirty="0">
            <a:solidFill>
              <a:schemeClr val="tx1"/>
            </a:solidFill>
          </a:endParaRPr>
        </a:p>
      </dgm:t>
    </dgm:pt>
    <dgm:pt modelId="{41607A6E-6011-4D90-8998-B0701258F819}" type="parTrans" cxnId="{4CA00AA3-778B-440B-918A-A302C728D0D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5C00D72-2C35-43D0-9202-E2CD3B7946F1}" type="sibTrans" cxnId="{4CA00AA3-778B-440B-918A-A302C728D0D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B3CAB90-9687-46E6-94B7-9AF12CDB9545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Qualitatively identify any areas that are modeled incorrectly</a:t>
          </a:r>
          <a:endParaRPr lang="en-US" dirty="0">
            <a:solidFill>
              <a:schemeClr val="tx1"/>
            </a:solidFill>
          </a:endParaRPr>
        </a:p>
      </dgm:t>
    </dgm:pt>
    <dgm:pt modelId="{01A003BE-361C-47D1-9A27-A5ED2AF84442}" type="parTrans" cxnId="{26804DE5-6585-4313-801E-B504612CAE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96C3CE-F588-4440-9609-0134D280540F}" type="sibTrans" cxnId="{26804DE5-6585-4313-801E-B504612CAE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ACCEF82-7F55-4F21-9F75-D111A6E64ED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Decide whether different predictors should be used to improve the model or more training data are needed</a:t>
          </a:r>
          <a:endParaRPr lang="en-US" dirty="0">
            <a:solidFill>
              <a:schemeClr val="tx1"/>
            </a:solidFill>
          </a:endParaRPr>
        </a:p>
      </dgm:t>
    </dgm:pt>
    <dgm:pt modelId="{8E1C5376-3644-4713-BD8D-A1FAF39B8E6F}" type="parTrans" cxnId="{E988153C-63AE-459B-934B-AF5828E4B3C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A2682DD-5BF8-46F2-9E42-0E61F00B3F53}" type="sibTrans" cxnId="{E988153C-63AE-459B-934B-AF5828E4B3C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510454E-3406-4856-893D-A7816F54D3C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Select different predictors and/or place more training data</a:t>
          </a:r>
          <a:endParaRPr lang="en-US" dirty="0">
            <a:solidFill>
              <a:schemeClr val="tx1"/>
            </a:solidFill>
          </a:endParaRPr>
        </a:p>
      </dgm:t>
    </dgm:pt>
    <dgm:pt modelId="{347BCD62-A20D-4C62-AED8-2E78342EF75A}" type="parTrans" cxnId="{B8809A7B-12FB-45A1-95FF-B6F5E39136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88E539-04A9-414C-BB9B-18FD5A685D6E}" type="sibTrans" cxnId="{B8809A7B-12FB-45A1-95FF-B6F5E39136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A2583A6-378E-4915-AE56-1BB142D2453B}" type="pres">
      <dgm:prSet presAssocID="{F307C909-8973-49EB-B827-F8EED5CC7A5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899FB3-6DF0-42DD-8CFC-63038430C99C}" type="pres">
      <dgm:prSet presAssocID="{2C72EAA2-B9CE-4B1E-ABA5-7651806DDAC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D8788-8834-4562-B36F-44C27C20A439}" type="pres">
      <dgm:prSet presAssocID="{2C72EAA2-B9CE-4B1E-ABA5-7651806DDAC6}" presName="spNode" presStyleCnt="0"/>
      <dgm:spPr/>
    </dgm:pt>
    <dgm:pt modelId="{4BF4CD11-88EE-4CAE-940F-DD0FCCD81C31}" type="pres">
      <dgm:prSet presAssocID="{118DA9AE-3900-4736-BE62-CD84306F5BF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886407CB-FCB3-484B-BE2A-4C8D979590CE}" type="pres">
      <dgm:prSet presAssocID="{0EFEFB68-CBDF-41E2-A346-A3167B57F1B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8A76D-DD1C-48DC-820D-185DC433CB8C}" type="pres">
      <dgm:prSet presAssocID="{0EFEFB68-CBDF-41E2-A346-A3167B57F1B4}" presName="spNode" presStyleCnt="0"/>
      <dgm:spPr/>
    </dgm:pt>
    <dgm:pt modelId="{17A1C3F6-91E5-450F-9F1D-C81A214C49AC}" type="pres">
      <dgm:prSet presAssocID="{D5C00D72-2C35-43D0-9202-E2CD3B7946F1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73CC8E3-93A4-4B3D-BA41-00B0C6670D89}" type="pres">
      <dgm:prSet presAssocID="{EB3CAB90-9687-46E6-94B7-9AF12CDB954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2FC82-1692-431A-89F7-4EE7E7E57F03}" type="pres">
      <dgm:prSet presAssocID="{EB3CAB90-9687-46E6-94B7-9AF12CDB9545}" presName="spNode" presStyleCnt="0"/>
      <dgm:spPr/>
    </dgm:pt>
    <dgm:pt modelId="{7B20129D-3B42-4680-AD1E-3C1D05BD89F8}" type="pres">
      <dgm:prSet presAssocID="{3596C3CE-F588-4440-9609-0134D280540F}" presName="sibTrans" presStyleLbl="sibTrans1D1" presStyleIdx="2" presStyleCnt="5"/>
      <dgm:spPr/>
      <dgm:t>
        <a:bodyPr/>
        <a:lstStyle/>
        <a:p>
          <a:endParaRPr lang="en-US"/>
        </a:p>
      </dgm:t>
    </dgm:pt>
    <dgm:pt modelId="{F459B367-833B-424B-9A69-57255E6FF112}" type="pres">
      <dgm:prSet presAssocID="{1ACCEF82-7F55-4F21-9F75-D111A6E64ED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B926AD-3913-4FB9-9BAD-98B30BE83799}" type="pres">
      <dgm:prSet presAssocID="{1ACCEF82-7F55-4F21-9F75-D111A6E64ED4}" presName="spNode" presStyleCnt="0"/>
      <dgm:spPr/>
    </dgm:pt>
    <dgm:pt modelId="{7196DBAF-3842-4C7B-AF9C-48CA971DE554}" type="pres">
      <dgm:prSet presAssocID="{DA2682DD-5BF8-46F2-9E42-0E61F00B3F53}" presName="sibTrans" presStyleLbl="sibTrans1D1" presStyleIdx="3" presStyleCnt="5"/>
      <dgm:spPr/>
      <dgm:t>
        <a:bodyPr/>
        <a:lstStyle/>
        <a:p>
          <a:endParaRPr lang="en-US"/>
        </a:p>
      </dgm:t>
    </dgm:pt>
    <dgm:pt modelId="{2838C4B3-6849-4189-A381-9C458979DAE3}" type="pres">
      <dgm:prSet presAssocID="{A510454E-3406-4856-893D-A7816F54D3C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79EAA-EA47-4F92-BD00-A3BE02053A32}" type="pres">
      <dgm:prSet presAssocID="{A510454E-3406-4856-893D-A7816F54D3C4}" presName="spNode" presStyleCnt="0"/>
      <dgm:spPr/>
    </dgm:pt>
    <dgm:pt modelId="{C6CF0847-0666-4C1A-BA8F-7ED74AFCB840}" type="pres">
      <dgm:prSet presAssocID="{C688E539-04A9-414C-BB9B-18FD5A685D6E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2B9F4E4-367F-438C-9A80-DFFDD528621A}" type="presOf" srcId="{C688E539-04A9-414C-BB9B-18FD5A685D6E}" destId="{C6CF0847-0666-4C1A-BA8F-7ED74AFCB840}" srcOrd="0" destOrd="0" presId="urn:microsoft.com/office/officeart/2005/8/layout/cycle5"/>
    <dgm:cxn modelId="{E83DA0AA-3567-47AA-8A46-DE76B81407B6}" type="presOf" srcId="{DA2682DD-5BF8-46F2-9E42-0E61F00B3F53}" destId="{7196DBAF-3842-4C7B-AF9C-48CA971DE554}" srcOrd="0" destOrd="0" presId="urn:microsoft.com/office/officeart/2005/8/layout/cycle5"/>
    <dgm:cxn modelId="{8C0A41B5-BB09-4D01-9549-286CF65225D9}" type="presOf" srcId="{0EFEFB68-CBDF-41E2-A346-A3167B57F1B4}" destId="{886407CB-FCB3-484B-BE2A-4C8D979590CE}" srcOrd="0" destOrd="0" presId="urn:microsoft.com/office/officeart/2005/8/layout/cycle5"/>
    <dgm:cxn modelId="{4CA00AA3-778B-440B-918A-A302C728D0D5}" srcId="{F307C909-8973-49EB-B827-F8EED5CC7A5F}" destId="{0EFEFB68-CBDF-41E2-A346-A3167B57F1B4}" srcOrd="1" destOrd="0" parTransId="{41607A6E-6011-4D90-8998-B0701258F819}" sibTransId="{D5C00D72-2C35-43D0-9202-E2CD3B7946F1}"/>
    <dgm:cxn modelId="{5825B2BB-7159-4B2F-8D7F-3871E7C0F10F}" type="presOf" srcId="{1ACCEF82-7F55-4F21-9F75-D111A6E64ED4}" destId="{F459B367-833B-424B-9A69-57255E6FF112}" srcOrd="0" destOrd="0" presId="urn:microsoft.com/office/officeart/2005/8/layout/cycle5"/>
    <dgm:cxn modelId="{27A5F314-16B2-43D4-B31D-47EE60FAEED6}" type="presOf" srcId="{A510454E-3406-4856-893D-A7816F54D3C4}" destId="{2838C4B3-6849-4189-A381-9C458979DAE3}" srcOrd="0" destOrd="0" presId="urn:microsoft.com/office/officeart/2005/8/layout/cycle5"/>
    <dgm:cxn modelId="{B8809A7B-12FB-45A1-95FF-B6F5E3913609}" srcId="{F307C909-8973-49EB-B827-F8EED5CC7A5F}" destId="{A510454E-3406-4856-893D-A7816F54D3C4}" srcOrd="4" destOrd="0" parTransId="{347BCD62-A20D-4C62-AED8-2E78342EF75A}" sibTransId="{C688E539-04A9-414C-BB9B-18FD5A685D6E}"/>
    <dgm:cxn modelId="{AC6F5C68-040A-4C24-B94B-127888DC4456}" type="presOf" srcId="{EB3CAB90-9687-46E6-94B7-9AF12CDB9545}" destId="{873CC8E3-93A4-4B3D-BA41-00B0C6670D89}" srcOrd="0" destOrd="0" presId="urn:microsoft.com/office/officeart/2005/8/layout/cycle5"/>
    <dgm:cxn modelId="{D3C43A0C-0291-404E-905D-303CC73AA5C9}" type="presOf" srcId="{F307C909-8973-49EB-B827-F8EED5CC7A5F}" destId="{0A2583A6-378E-4915-AE56-1BB142D2453B}" srcOrd="0" destOrd="0" presId="urn:microsoft.com/office/officeart/2005/8/layout/cycle5"/>
    <dgm:cxn modelId="{26804DE5-6585-4313-801E-B504612CAE91}" srcId="{F307C909-8973-49EB-B827-F8EED5CC7A5F}" destId="{EB3CAB90-9687-46E6-94B7-9AF12CDB9545}" srcOrd="2" destOrd="0" parTransId="{01A003BE-361C-47D1-9A27-A5ED2AF84442}" sibTransId="{3596C3CE-F588-4440-9609-0134D280540F}"/>
    <dgm:cxn modelId="{8A79DE93-0E18-45BD-8ABD-76D193830871}" type="presOf" srcId="{118DA9AE-3900-4736-BE62-CD84306F5BF2}" destId="{4BF4CD11-88EE-4CAE-940F-DD0FCCD81C31}" srcOrd="0" destOrd="0" presId="urn:microsoft.com/office/officeart/2005/8/layout/cycle5"/>
    <dgm:cxn modelId="{E988153C-63AE-459B-934B-AF5828E4B3CE}" srcId="{F307C909-8973-49EB-B827-F8EED5CC7A5F}" destId="{1ACCEF82-7F55-4F21-9F75-D111A6E64ED4}" srcOrd="3" destOrd="0" parTransId="{8E1C5376-3644-4713-BD8D-A1FAF39B8E6F}" sibTransId="{DA2682DD-5BF8-46F2-9E42-0E61F00B3F53}"/>
    <dgm:cxn modelId="{6118C5CB-FFBA-49A1-84AA-F7D60B583BBD}" srcId="{F307C909-8973-49EB-B827-F8EED5CC7A5F}" destId="{2C72EAA2-B9CE-4B1E-ABA5-7651806DDAC6}" srcOrd="0" destOrd="0" parTransId="{04C52C00-6509-4E66-BD52-161C28D8BDE1}" sibTransId="{118DA9AE-3900-4736-BE62-CD84306F5BF2}"/>
    <dgm:cxn modelId="{EE5642B1-CCF4-4FCC-8BE4-7E0C193A9B7F}" type="presOf" srcId="{2C72EAA2-B9CE-4B1E-ABA5-7651806DDAC6}" destId="{FA899FB3-6DF0-42DD-8CFC-63038430C99C}" srcOrd="0" destOrd="0" presId="urn:microsoft.com/office/officeart/2005/8/layout/cycle5"/>
    <dgm:cxn modelId="{0FF98C03-C6D0-44A6-AA20-7B0D3632CE09}" type="presOf" srcId="{3596C3CE-F588-4440-9609-0134D280540F}" destId="{7B20129D-3B42-4680-AD1E-3C1D05BD89F8}" srcOrd="0" destOrd="0" presId="urn:microsoft.com/office/officeart/2005/8/layout/cycle5"/>
    <dgm:cxn modelId="{A56E22AD-EA5F-491E-94E7-487367768794}" type="presOf" srcId="{D5C00D72-2C35-43D0-9202-E2CD3B7946F1}" destId="{17A1C3F6-91E5-450F-9F1D-C81A214C49AC}" srcOrd="0" destOrd="0" presId="urn:microsoft.com/office/officeart/2005/8/layout/cycle5"/>
    <dgm:cxn modelId="{93378AD8-4DB3-4A41-8BE3-D0FB83C8B384}" type="presParOf" srcId="{0A2583A6-378E-4915-AE56-1BB142D2453B}" destId="{FA899FB3-6DF0-42DD-8CFC-63038430C99C}" srcOrd="0" destOrd="0" presId="urn:microsoft.com/office/officeart/2005/8/layout/cycle5"/>
    <dgm:cxn modelId="{62B41D39-AE95-4A50-A474-D02C0CE06263}" type="presParOf" srcId="{0A2583A6-378E-4915-AE56-1BB142D2453B}" destId="{EB6D8788-8834-4562-B36F-44C27C20A439}" srcOrd="1" destOrd="0" presId="urn:microsoft.com/office/officeart/2005/8/layout/cycle5"/>
    <dgm:cxn modelId="{7B4F1FB9-8C6B-46F7-B7AA-ABB0D84B7C4B}" type="presParOf" srcId="{0A2583A6-378E-4915-AE56-1BB142D2453B}" destId="{4BF4CD11-88EE-4CAE-940F-DD0FCCD81C31}" srcOrd="2" destOrd="0" presId="urn:microsoft.com/office/officeart/2005/8/layout/cycle5"/>
    <dgm:cxn modelId="{48E067F5-2AA6-45B9-9E30-0BFF1E83AA9F}" type="presParOf" srcId="{0A2583A6-378E-4915-AE56-1BB142D2453B}" destId="{886407CB-FCB3-484B-BE2A-4C8D979590CE}" srcOrd="3" destOrd="0" presId="urn:microsoft.com/office/officeart/2005/8/layout/cycle5"/>
    <dgm:cxn modelId="{208C0774-6729-4CE1-821F-DEC0A540F22F}" type="presParOf" srcId="{0A2583A6-378E-4915-AE56-1BB142D2453B}" destId="{65A8A76D-DD1C-48DC-820D-185DC433CB8C}" srcOrd="4" destOrd="0" presId="urn:microsoft.com/office/officeart/2005/8/layout/cycle5"/>
    <dgm:cxn modelId="{C70F598C-429B-4173-AC4C-F8052CE251B8}" type="presParOf" srcId="{0A2583A6-378E-4915-AE56-1BB142D2453B}" destId="{17A1C3F6-91E5-450F-9F1D-C81A214C49AC}" srcOrd="5" destOrd="0" presId="urn:microsoft.com/office/officeart/2005/8/layout/cycle5"/>
    <dgm:cxn modelId="{E1716623-0A4A-4445-9A62-3B7279D74CC4}" type="presParOf" srcId="{0A2583A6-378E-4915-AE56-1BB142D2453B}" destId="{873CC8E3-93A4-4B3D-BA41-00B0C6670D89}" srcOrd="6" destOrd="0" presId="urn:microsoft.com/office/officeart/2005/8/layout/cycle5"/>
    <dgm:cxn modelId="{0236BD24-0E3F-4BAA-B096-969CA3296DA5}" type="presParOf" srcId="{0A2583A6-378E-4915-AE56-1BB142D2453B}" destId="{5262FC82-1692-431A-89F7-4EE7E7E57F03}" srcOrd="7" destOrd="0" presId="urn:microsoft.com/office/officeart/2005/8/layout/cycle5"/>
    <dgm:cxn modelId="{FD1EA99E-2A28-4CC0-9009-234A8AA2B92F}" type="presParOf" srcId="{0A2583A6-378E-4915-AE56-1BB142D2453B}" destId="{7B20129D-3B42-4680-AD1E-3C1D05BD89F8}" srcOrd="8" destOrd="0" presId="urn:microsoft.com/office/officeart/2005/8/layout/cycle5"/>
    <dgm:cxn modelId="{F7BADF05-7C0D-4D64-8EFF-89B90D917405}" type="presParOf" srcId="{0A2583A6-378E-4915-AE56-1BB142D2453B}" destId="{F459B367-833B-424B-9A69-57255E6FF112}" srcOrd="9" destOrd="0" presId="urn:microsoft.com/office/officeart/2005/8/layout/cycle5"/>
    <dgm:cxn modelId="{BFC5E64E-40FC-4C65-96D4-13102F9ED1CB}" type="presParOf" srcId="{0A2583A6-378E-4915-AE56-1BB142D2453B}" destId="{78B926AD-3913-4FB9-9BAD-98B30BE83799}" srcOrd="10" destOrd="0" presId="urn:microsoft.com/office/officeart/2005/8/layout/cycle5"/>
    <dgm:cxn modelId="{B3DD53C8-3DE4-47E6-BB18-5010E177F8FF}" type="presParOf" srcId="{0A2583A6-378E-4915-AE56-1BB142D2453B}" destId="{7196DBAF-3842-4C7B-AF9C-48CA971DE554}" srcOrd="11" destOrd="0" presId="urn:microsoft.com/office/officeart/2005/8/layout/cycle5"/>
    <dgm:cxn modelId="{79731936-2F27-4140-A059-42DD6BC11BC7}" type="presParOf" srcId="{0A2583A6-378E-4915-AE56-1BB142D2453B}" destId="{2838C4B3-6849-4189-A381-9C458979DAE3}" srcOrd="12" destOrd="0" presId="urn:microsoft.com/office/officeart/2005/8/layout/cycle5"/>
    <dgm:cxn modelId="{0A99AD04-E157-4454-8ECE-81100230BC92}" type="presParOf" srcId="{0A2583A6-378E-4915-AE56-1BB142D2453B}" destId="{ADD79EAA-EA47-4F92-BD00-A3BE02053A32}" srcOrd="13" destOrd="0" presId="urn:microsoft.com/office/officeart/2005/8/layout/cycle5"/>
    <dgm:cxn modelId="{35C7961B-338C-4CE9-82C5-2712A23BE603}" type="presParOf" srcId="{0A2583A6-378E-4915-AE56-1BB142D2453B}" destId="{C6CF0847-0666-4C1A-BA8F-7ED74AFCB840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99FB3-6DF0-42DD-8CFC-63038430C99C}">
      <dsp:nvSpPr>
        <dsp:cNvPr id="0" name=""/>
        <dsp:cNvSpPr/>
      </dsp:nvSpPr>
      <dsp:spPr>
        <a:xfrm>
          <a:off x="1600311" y="582254"/>
          <a:ext cx="1295176" cy="8418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Run tool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1641407" y="623350"/>
        <a:ext cx="1212984" cy="759672"/>
      </dsp:txXfrm>
    </dsp:sp>
    <dsp:sp modelId="{4BF4CD11-88EE-4CAE-940F-DD0FCCD81C31}">
      <dsp:nvSpPr>
        <dsp:cNvPr id="0" name=""/>
        <dsp:cNvSpPr/>
      </dsp:nvSpPr>
      <dsp:spPr>
        <a:xfrm>
          <a:off x="565631" y="1003187"/>
          <a:ext cx="3364536" cy="3364536"/>
        </a:xfrm>
        <a:custGeom>
          <a:avLst/>
          <a:gdLst/>
          <a:ahLst/>
          <a:cxnLst/>
          <a:rect l="0" t="0" r="0" b="0"/>
          <a:pathLst>
            <a:path>
              <a:moveTo>
                <a:pt x="2503443" y="214038"/>
              </a:moveTo>
              <a:arcTo wR="1682268" hR="1682268" stAng="17953086" swAng="121209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6407CB-FCB3-484B-BE2A-4C8D979590CE}">
      <dsp:nvSpPr>
        <dsp:cNvPr id="0" name=""/>
        <dsp:cNvSpPr/>
      </dsp:nvSpPr>
      <dsp:spPr>
        <a:xfrm>
          <a:off x="3200244" y="1744673"/>
          <a:ext cx="1295176" cy="8418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Evaluate output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3241340" y="1785769"/>
        <a:ext cx="1212984" cy="759672"/>
      </dsp:txXfrm>
    </dsp:sp>
    <dsp:sp modelId="{17A1C3F6-91E5-450F-9F1D-C81A214C49AC}">
      <dsp:nvSpPr>
        <dsp:cNvPr id="0" name=""/>
        <dsp:cNvSpPr/>
      </dsp:nvSpPr>
      <dsp:spPr>
        <a:xfrm>
          <a:off x="565631" y="1003187"/>
          <a:ext cx="3364536" cy="3364536"/>
        </a:xfrm>
        <a:custGeom>
          <a:avLst/>
          <a:gdLst/>
          <a:ahLst/>
          <a:cxnLst/>
          <a:rect l="0" t="0" r="0" b="0"/>
          <a:pathLst>
            <a:path>
              <a:moveTo>
                <a:pt x="3360507" y="1798631"/>
              </a:moveTo>
              <a:arcTo wR="1682268" hR="1682268" stAng="21837980" swAng="13601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CC8E3-93A4-4B3D-BA41-00B0C6670D89}">
      <dsp:nvSpPr>
        <dsp:cNvPr id="0" name=""/>
        <dsp:cNvSpPr/>
      </dsp:nvSpPr>
      <dsp:spPr>
        <a:xfrm>
          <a:off x="2589124" y="3625506"/>
          <a:ext cx="1295176" cy="8418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Qualitatively identify any areas that are modeled incorrectly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2630220" y="3666602"/>
        <a:ext cx="1212984" cy="759672"/>
      </dsp:txXfrm>
    </dsp:sp>
    <dsp:sp modelId="{7B20129D-3B42-4680-AD1E-3C1D05BD89F8}">
      <dsp:nvSpPr>
        <dsp:cNvPr id="0" name=""/>
        <dsp:cNvSpPr/>
      </dsp:nvSpPr>
      <dsp:spPr>
        <a:xfrm>
          <a:off x="565631" y="1003187"/>
          <a:ext cx="3364536" cy="3364536"/>
        </a:xfrm>
        <a:custGeom>
          <a:avLst/>
          <a:gdLst/>
          <a:ahLst/>
          <a:cxnLst/>
          <a:rect l="0" t="0" r="0" b="0"/>
          <a:pathLst>
            <a:path>
              <a:moveTo>
                <a:pt x="1888864" y="3351802"/>
              </a:moveTo>
              <a:arcTo wR="1682268" hR="1682268" stAng="4976749" swAng="84650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9B367-833B-424B-9A69-57255E6FF112}">
      <dsp:nvSpPr>
        <dsp:cNvPr id="0" name=""/>
        <dsp:cNvSpPr/>
      </dsp:nvSpPr>
      <dsp:spPr>
        <a:xfrm>
          <a:off x="611499" y="3625506"/>
          <a:ext cx="1295176" cy="8418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Decide whether different predictors should be used to improve the model or more training data are needed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652595" y="3666602"/>
        <a:ext cx="1212984" cy="759672"/>
      </dsp:txXfrm>
    </dsp:sp>
    <dsp:sp modelId="{7196DBAF-3842-4C7B-AF9C-48CA971DE554}">
      <dsp:nvSpPr>
        <dsp:cNvPr id="0" name=""/>
        <dsp:cNvSpPr/>
      </dsp:nvSpPr>
      <dsp:spPr>
        <a:xfrm>
          <a:off x="565631" y="1003187"/>
          <a:ext cx="3364536" cy="3364536"/>
        </a:xfrm>
        <a:custGeom>
          <a:avLst/>
          <a:gdLst/>
          <a:ahLst/>
          <a:cxnLst/>
          <a:rect l="0" t="0" r="0" b="0"/>
          <a:pathLst>
            <a:path>
              <a:moveTo>
                <a:pt x="178529" y="2436453"/>
              </a:moveTo>
              <a:arcTo wR="1682268" hR="1682268" stAng="9201865" swAng="13601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8C4B3-6849-4189-A381-9C458979DAE3}">
      <dsp:nvSpPr>
        <dsp:cNvPr id="0" name=""/>
        <dsp:cNvSpPr/>
      </dsp:nvSpPr>
      <dsp:spPr>
        <a:xfrm>
          <a:off x="379" y="1744673"/>
          <a:ext cx="1295176" cy="8418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Select different predictors and/or place more training data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41475" y="1785769"/>
        <a:ext cx="1212984" cy="759672"/>
      </dsp:txXfrm>
    </dsp:sp>
    <dsp:sp modelId="{C6CF0847-0666-4C1A-BA8F-7ED74AFCB840}">
      <dsp:nvSpPr>
        <dsp:cNvPr id="0" name=""/>
        <dsp:cNvSpPr/>
      </dsp:nvSpPr>
      <dsp:spPr>
        <a:xfrm>
          <a:off x="565631" y="1003187"/>
          <a:ext cx="3364536" cy="3364536"/>
        </a:xfrm>
        <a:custGeom>
          <a:avLst/>
          <a:gdLst/>
          <a:ahLst/>
          <a:cxnLst/>
          <a:rect l="0" t="0" r="0" b="0"/>
          <a:pathLst>
            <a:path>
              <a:moveTo>
                <a:pt x="404594" y="587929"/>
              </a:moveTo>
              <a:arcTo wR="1682268" hR="1682268" stAng="13234821" swAng="121209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4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4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8A2CCB8-2BCA-4D9E-A606-46591A8B21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6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A3761FE-2A61-474E-9695-45F1B30D4D6B}" type="datetimeFigureOut">
              <a:rPr lang="en-US"/>
              <a:pPr>
                <a:defRPr/>
              </a:pPr>
              <a:t>3/25/2014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10075"/>
            <a:ext cx="5597525" cy="417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8879FA4-4E04-422D-A5A4-55035EFCCE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44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979D97-DFAA-40A4-9A07-7B143F311C1A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D80599-382A-4A4E-9DA9-D1ECD29B2942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bg>
      <p:bgPr>
        <a:blipFill dpi="0" rotWithShape="0">
          <a:blip r:embed="rId2" cstate="print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3429000" y="2362200"/>
            <a:ext cx="5562600" cy="152400"/>
          </a:xfrm>
          <a:prstGeom prst="wave">
            <a:avLst>
              <a:gd name="adj1" fmla="val 13005"/>
              <a:gd name="adj2" fmla="val 0"/>
            </a:avLst>
          </a:prstGeom>
          <a:gradFill rotWithShape="1">
            <a:gsLst>
              <a:gs pos="0">
                <a:schemeClr val="tx2"/>
              </a:gs>
              <a:gs pos="50000">
                <a:srgbClr val="669900"/>
              </a:gs>
              <a:gs pos="100000">
                <a:schemeClr val="tx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19400"/>
            <a:ext cx="5181600" cy="1752600"/>
          </a:xfrm>
        </p:spPr>
        <p:txBody>
          <a:bodyPr/>
          <a:lstStyle>
            <a:lvl1pPr marL="0" indent="0" algn="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1400" y="1143000"/>
            <a:ext cx="5257800" cy="1470025"/>
          </a:xfrm>
        </p:spPr>
        <p:txBody>
          <a:bodyPr/>
          <a:lstStyle>
            <a:lvl1pPr algn="r">
              <a:defRPr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5257800" y="5943600"/>
            <a:ext cx="3657600" cy="7620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USDA Forest Service, Remote Sensing Applications Center, </a:t>
            </a:r>
          </a:p>
          <a:p>
            <a:pPr>
              <a:defRPr/>
            </a:pPr>
            <a:r>
              <a:rPr lang="en-US"/>
              <a:t>FSWeb: http://fsweb.rsac.fs.fed.us</a:t>
            </a:r>
          </a:p>
          <a:p>
            <a:pPr>
              <a:defRPr/>
            </a:pPr>
            <a:r>
              <a:rPr lang="en-US"/>
              <a:t>WWW: http://www.fs.fed.us/eng/rsac/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1981200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52400"/>
            <a:ext cx="5791200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143000"/>
            <a:ext cx="37719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143000"/>
            <a:ext cx="37719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52400"/>
            <a:ext cx="792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143000"/>
            <a:ext cx="76962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66800" y="6613525"/>
            <a:ext cx="7239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777777"/>
                </a:solidFill>
              </a:defRPr>
            </a:lvl1pPr>
          </a:lstStyle>
          <a:p>
            <a:pPr>
              <a:defRPr/>
            </a:pPr>
            <a:r>
              <a:rPr lang="en-US"/>
              <a:t>USDA Forest Service, Remote Sensing Applications Center, http://fsweb.rsac.fs.fed.us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4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10547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u="sng">
          <a:solidFill>
            <a:srgbClr val="FFFF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u="sng">
          <a:solidFill>
            <a:srgbClr val="FFFF99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u="sng">
          <a:solidFill>
            <a:srgbClr val="FFFF99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u="sng">
          <a:solidFill>
            <a:srgbClr val="FFFF99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u="sng">
          <a:solidFill>
            <a:srgbClr val="FFFF99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u="sng">
          <a:solidFill>
            <a:srgbClr val="FFFF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u="sng">
          <a:solidFill>
            <a:srgbClr val="FFFF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u="sng">
          <a:solidFill>
            <a:srgbClr val="FFFF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u="sng">
          <a:solidFill>
            <a:srgbClr val="FFFF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81400" y="762000"/>
            <a:ext cx="5257800" cy="1470025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4400" dirty="0" smtClean="0"/>
              <a:t>Logistic Regression VB Tool </a:t>
            </a:r>
            <a:r>
              <a:rPr lang="en-US" sz="4400" dirty="0" err="1" smtClean="0"/>
              <a:t>Quickstart</a:t>
            </a:r>
            <a:endParaRPr lang="en-US" sz="4400" dirty="0"/>
          </a:p>
        </p:txBody>
      </p:sp>
      <p:sp>
        <p:nvSpPr>
          <p:cNvPr id="15362" name="Rectangle 5"/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USDA Forest Service, Remote Sensing Applications Center, </a:t>
            </a:r>
          </a:p>
          <a:p>
            <a:r>
              <a:rPr lang="en-US" smtClean="0"/>
              <a:t>FSWeb: http://fsweb.rsac.fs.fed.us</a:t>
            </a:r>
          </a:p>
          <a:p>
            <a:r>
              <a:rPr lang="en-US" smtClean="0"/>
              <a:t>WWW: http://www.fs.fed.us/eng/rsac/</a:t>
            </a:r>
          </a:p>
        </p:txBody>
      </p:sp>
      <p:sp>
        <p:nvSpPr>
          <p:cNvPr id="153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Ian Housman </a:t>
            </a:r>
          </a:p>
          <a:p>
            <a:endParaRPr lang="en-US" sz="1100" dirty="0" smtClean="0"/>
          </a:p>
          <a:p>
            <a:r>
              <a:rPr lang="en-US" sz="1600" dirty="0" smtClean="0"/>
              <a:t>January, 2013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 smtClean="0"/>
              <a:t>Tips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It is important to consider the spatial scale of the data</a:t>
            </a:r>
          </a:p>
          <a:p>
            <a:pPr lvl="1"/>
            <a:r>
              <a:rPr lang="en-US" sz="1600" dirty="0" smtClean="0"/>
              <a:t>Do not place training data on features that are a finer scale than the DEM being used</a:t>
            </a:r>
          </a:p>
          <a:p>
            <a:r>
              <a:rPr lang="en-US" sz="2000" dirty="0" smtClean="0"/>
              <a:t>When creating training data, ensure that they consistently depict what a valley bottom is</a:t>
            </a:r>
          </a:p>
          <a:p>
            <a:pPr lvl="1"/>
            <a:r>
              <a:rPr lang="en-US" sz="1600" dirty="0" smtClean="0"/>
              <a:t>Try not to have too many points in areas that YOU find confusing to classify (most likely the model will find this confusing as well)</a:t>
            </a:r>
          </a:p>
          <a:p>
            <a:r>
              <a:rPr lang="en-US" sz="2000" dirty="0" smtClean="0"/>
              <a:t>Some additional terrain predictors that are not included that have been documented to be useful in low-relief areas are:</a:t>
            </a:r>
          </a:p>
          <a:p>
            <a:pPr lvl="1"/>
            <a:r>
              <a:rPr lang="en-US" sz="1600" dirty="0" smtClean="0"/>
              <a:t>Height above hydric soils</a:t>
            </a:r>
          </a:p>
          <a:p>
            <a:pPr lvl="1"/>
            <a:r>
              <a:rPr lang="en-US" sz="1600" dirty="0" smtClean="0"/>
              <a:t>Inverse </a:t>
            </a:r>
            <a:r>
              <a:rPr lang="en-US" sz="1600" dirty="0" err="1" smtClean="0"/>
              <a:t>Strahler</a:t>
            </a:r>
            <a:r>
              <a:rPr lang="en-US" sz="1600" dirty="0" smtClean="0"/>
              <a:t> stream order-weighted height above channel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226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743200" y="838200"/>
            <a:ext cx="5715000" cy="1698625"/>
          </a:xfrm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Contact:</a:t>
            </a:r>
            <a:endParaRPr lang="en-US" sz="4000" dirty="0" smtClean="0"/>
          </a:p>
        </p:txBody>
      </p:sp>
      <p:sp>
        <p:nvSpPr>
          <p:cNvPr id="45058" name="Rectangle 5"/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USDA Forest Service, Remote Sensing Applications Center, </a:t>
            </a:r>
          </a:p>
          <a:p>
            <a:r>
              <a:rPr lang="en-US" smtClean="0"/>
              <a:t>FSWeb: http://fsweb.rsac.fs.fed.us</a:t>
            </a:r>
          </a:p>
          <a:p>
            <a:r>
              <a:rPr lang="en-US" smtClean="0"/>
              <a:t>WWW: http://www.fs.fed.us/eng/rsac/</a:t>
            </a:r>
          </a:p>
        </p:txBody>
      </p:sp>
      <p:sp>
        <p:nvSpPr>
          <p:cNvPr id="45059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Ian Housman</a:t>
            </a:r>
          </a:p>
          <a:p>
            <a:r>
              <a:rPr lang="en-US" smtClean="0"/>
              <a:t>ihousman@fs.fed.us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smtClean="0"/>
              <a:t>Overview</a:t>
            </a:r>
            <a:endParaRPr lang="en-US" u="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Necessary data</a:t>
            </a:r>
          </a:p>
          <a:p>
            <a:r>
              <a:rPr lang="en-US" dirty="0" smtClean="0"/>
              <a:t>Using the tool	</a:t>
            </a:r>
          </a:p>
          <a:p>
            <a:pPr lvl="1"/>
            <a:r>
              <a:rPr lang="en-US" dirty="0" smtClean="0"/>
              <a:t>Prepare predictors</a:t>
            </a:r>
          </a:p>
          <a:p>
            <a:pPr lvl="1"/>
            <a:r>
              <a:rPr lang="en-US" dirty="0" smtClean="0"/>
              <a:t>Running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 smtClean="0"/>
              <a:t>Necessary Data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Must have-</a:t>
            </a:r>
          </a:p>
          <a:p>
            <a:pPr lvl="1"/>
            <a:r>
              <a:rPr lang="en-US" sz="2400" dirty="0" smtClean="0"/>
              <a:t>DEM</a:t>
            </a:r>
          </a:p>
          <a:p>
            <a:pPr lvl="2"/>
            <a:r>
              <a:rPr lang="en-US" sz="2000" dirty="0" smtClean="0"/>
              <a:t>Preferably a 10m DEM, but will work with any </a:t>
            </a:r>
            <a:r>
              <a:rPr lang="en-US" sz="2000" dirty="0" smtClean="0"/>
              <a:t>projected elevation </a:t>
            </a:r>
            <a:r>
              <a:rPr lang="en-US" sz="2000" dirty="0" smtClean="0"/>
              <a:t>raster</a:t>
            </a:r>
          </a:p>
          <a:p>
            <a:pPr lvl="2"/>
            <a:r>
              <a:rPr lang="en-US" sz="2000" dirty="0" smtClean="0"/>
              <a:t>Assumes pixel resolution is in meters, but will work if not (units will simply be in the incorrect format)</a:t>
            </a:r>
            <a:endParaRPr lang="en-US" sz="2000" dirty="0"/>
          </a:p>
          <a:p>
            <a:r>
              <a:rPr lang="en-US" sz="2800" dirty="0" smtClean="0"/>
              <a:t>Recommended-</a:t>
            </a:r>
          </a:p>
          <a:p>
            <a:pPr lvl="1"/>
            <a:r>
              <a:rPr lang="en-US" sz="2400" dirty="0" smtClean="0"/>
              <a:t>Binary training point </a:t>
            </a:r>
            <a:r>
              <a:rPr lang="en-US" sz="2400" dirty="0" err="1" smtClean="0"/>
              <a:t>shapefile</a:t>
            </a:r>
            <a:r>
              <a:rPr lang="en-US" sz="2400" dirty="0" smtClean="0"/>
              <a:t> with a predictor field with 1 = valley bottom and 0 = not valley bottom</a:t>
            </a:r>
          </a:p>
          <a:p>
            <a:pPr lvl="2"/>
            <a:r>
              <a:rPr lang="en-US" sz="2000" dirty="0" smtClean="0"/>
              <a:t>The model can be run with default coefficients, but may not properly model the study area</a:t>
            </a:r>
          </a:p>
        </p:txBody>
      </p:sp>
    </p:spTree>
    <p:extLst>
      <p:ext uri="{BB962C8B-B14F-4D97-AF65-F5344CB8AC3E}">
        <p14:creationId xmlns:p14="http://schemas.microsoft.com/office/powerpoint/2010/main" val="15655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 smtClean="0"/>
              <a:t>Using the tool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Ensure that the install script properly ran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Can run the RSAC_valley_bottom_logistic_model.py by editing the individual parameters at the bottom of the script or can use the GUI</a:t>
            </a:r>
          </a:p>
          <a:p>
            <a:pPr lvl="1"/>
            <a:r>
              <a:rPr lang="en-US" sz="1600" dirty="0" smtClean="0"/>
              <a:t>Will only cover how to use the GUI</a:t>
            </a:r>
          </a:p>
          <a:p>
            <a:r>
              <a:rPr lang="en-US" sz="2000" dirty="0" smtClean="0"/>
              <a:t>Double click the RSAC_valley_bottom_logistic_model_gui.py</a:t>
            </a:r>
          </a:p>
          <a:p>
            <a:r>
              <a:rPr lang="en-US" sz="2000" dirty="0" smtClean="0"/>
              <a:t>GUI should pop up</a:t>
            </a:r>
          </a:p>
          <a:p>
            <a:r>
              <a:rPr lang="en-US" sz="2000" dirty="0" smtClean="0"/>
              <a:t>If GUI does not pop up,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check the installation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935" y="4343400"/>
            <a:ext cx="4799214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66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357"/>
            <a:ext cx="7924800" cy="609600"/>
          </a:xfrm>
        </p:spPr>
        <p:txBody>
          <a:bodyPr/>
          <a:lstStyle/>
          <a:p>
            <a:r>
              <a:rPr lang="en-US" u="none" dirty="0" smtClean="0"/>
              <a:t>Using the tool- prepare predictors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3733800" cy="4800600"/>
          </a:xfrm>
        </p:spPr>
        <p:txBody>
          <a:bodyPr/>
          <a:lstStyle/>
          <a:p>
            <a:r>
              <a:rPr lang="en-US" sz="1600" dirty="0" smtClean="0"/>
              <a:t>General layout</a:t>
            </a:r>
          </a:p>
          <a:p>
            <a:pPr lvl="1"/>
            <a:r>
              <a:rPr lang="en-US" sz="1200" dirty="0" smtClean="0"/>
              <a:t>Numbers correspond to steps</a:t>
            </a:r>
          </a:p>
          <a:p>
            <a:pPr lvl="1"/>
            <a:r>
              <a:rPr lang="en-US" sz="1200" dirty="0" smtClean="0"/>
              <a:t>E.g. prior to running prepare predictors, all inputs (left) with a 1. before it must be selected</a:t>
            </a:r>
          </a:p>
          <a:p>
            <a:r>
              <a:rPr lang="en-US" sz="1600" dirty="0" smtClean="0"/>
              <a:t>Select an input DEM</a:t>
            </a:r>
          </a:p>
          <a:p>
            <a:pPr lvl="1"/>
            <a:r>
              <a:rPr lang="en-US" sz="1400" dirty="0" smtClean="0"/>
              <a:t>Should have any unwanted areas set to </a:t>
            </a:r>
            <a:r>
              <a:rPr lang="en-US" sz="1400" dirty="0" err="1" smtClean="0"/>
              <a:t>NoData</a:t>
            </a:r>
            <a:r>
              <a:rPr lang="en-US" sz="1400" dirty="0" smtClean="0"/>
              <a:t> (0 values will be included)</a:t>
            </a:r>
          </a:p>
          <a:p>
            <a:r>
              <a:rPr lang="en-US" sz="1600" dirty="0" smtClean="0"/>
              <a:t>Select a Predictor Directory</a:t>
            </a:r>
          </a:p>
          <a:p>
            <a:pPr lvl="1"/>
            <a:r>
              <a:rPr lang="en-US" sz="1400" dirty="0" smtClean="0"/>
              <a:t>This is where all intermediate products and terrain predictors will be stored</a:t>
            </a:r>
          </a:p>
          <a:p>
            <a:pPr lvl="1"/>
            <a:r>
              <a:rPr lang="en-US" sz="1400" dirty="0" smtClean="0"/>
              <a:t>Will automatically create any directory that is typed in the Predictor Directory entry area</a:t>
            </a:r>
          </a:p>
          <a:p>
            <a:pPr lvl="1"/>
            <a:endParaRPr lang="en-US" sz="1400" dirty="0"/>
          </a:p>
          <a:p>
            <a:r>
              <a:rPr lang="en-US" sz="1600" dirty="0" smtClean="0"/>
              <a:t>Click the “Prepare Predictors” </a:t>
            </a:r>
            <a:r>
              <a:rPr lang="en-US" sz="1600" dirty="0" err="1" smtClean="0"/>
              <a:t>buttton</a:t>
            </a:r>
            <a:endParaRPr lang="en-US" sz="1600" dirty="0" smtClean="0"/>
          </a:p>
          <a:p>
            <a:pPr lvl="1"/>
            <a:r>
              <a:rPr lang="en-US" sz="1400" dirty="0" smtClean="0"/>
              <a:t>This will prepare common terrain indices</a:t>
            </a:r>
          </a:p>
          <a:p>
            <a:pPr lvl="1"/>
            <a:endParaRPr lang="en-US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82" y="914400"/>
            <a:ext cx="4991184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9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Using the tool- </a:t>
            </a:r>
            <a:r>
              <a:rPr lang="en-US" u="none" dirty="0" smtClean="0"/>
              <a:t>running the model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382000" cy="3505200"/>
          </a:xfrm>
        </p:spPr>
        <p:txBody>
          <a:bodyPr/>
          <a:lstStyle/>
          <a:p>
            <a:r>
              <a:rPr lang="en-US" sz="1800" dirty="0" smtClean="0"/>
              <a:t>Once the tool has finished preparing the predictors, all .</a:t>
            </a:r>
            <a:r>
              <a:rPr lang="en-US" sz="1800" dirty="0" err="1" smtClean="0"/>
              <a:t>tifs</a:t>
            </a:r>
            <a:r>
              <a:rPr lang="en-US" sz="1800" dirty="0" smtClean="0"/>
              <a:t> and .</a:t>
            </a:r>
            <a:r>
              <a:rPr lang="en-US" sz="1800" dirty="0" err="1" smtClean="0"/>
              <a:t>imgs</a:t>
            </a:r>
            <a:r>
              <a:rPr lang="en-US" sz="1800" dirty="0" smtClean="0"/>
              <a:t> found in the Predictor Directory will be listed in the tool</a:t>
            </a:r>
          </a:p>
          <a:p>
            <a:r>
              <a:rPr lang="en-US" sz="1800" dirty="0" smtClean="0"/>
              <a:t>If you are starting with an already prepared predictor directory, or would like to add more of your own predictors, add any .</a:t>
            </a:r>
            <a:r>
              <a:rPr lang="en-US" sz="1800" dirty="0" err="1" smtClean="0"/>
              <a:t>tif</a:t>
            </a:r>
            <a:r>
              <a:rPr lang="en-US" sz="1800" dirty="0" smtClean="0"/>
              <a:t> or .</a:t>
            </a:r>
            <a:r>
              <a:rPr lang="en-US" sz="1800" dirty="0" err="1" smtClean="0"/>
              <a:t>img</a:t>
            </a:r>
            <a:r>
              <a:rPr lang="en-US" sz="1800" dirty="0" smtClean="0"/>
              <a:t> to the predictor directory and press the “Refresh Predictors” button.  </a:t>
            </a:r>
          </a:p>
          <a:p>
            <a:r>
              <a:rPr lang="en-US" sz="1800" dirty="0" smtClean="0"/>
              <a:t>A default model can be run using the Default Model button</a:t>
            </a:r>
          </a:p>
          <a:p>
            <a:pPr lvl="1"/>
            <a:r>
              <a:rPr lang="en-US" sz="1400" dirty="0" smtClean="0"/>
              <a:t>Coefficients for this model were derived from a study area in the Tetons, and therefore may or may not properly model the valley bottom probability within your study area</a:t>
            </a:r>
            <a:endParaRPr lang="en-US" sz="1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91000"/>
            <a:ext cx="7562850" cy="245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41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Using the tool- </a:t>
            </a:r>
            <a:r>
              <a:rPr lang="en-US" u="none" dirty="0" smtClean="0"/>
              <a:t>running the model cont’d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666527" cy="3505200"/>
          </a:xfrm>
        </p:spPr>
        <p:txBody>
          <a:bodyPr/>
          <a:lstStyle/>
          <a:p>
            <a:r>
              <a:rPr lang="en-US" sz="1800" dirty="0" smtClean="0"/>
              <a:t>In order to run the model, a predictor </a:t>
            </a:r>
            <a:r>
              <a:rPr lang="en-US" sz="1800" dirty="0" err="1" smtClean="0"/>
              <a:t>shapefile</a:t>
            </a:r>
            <a:r>
              <a:rPr lang="en-US" sz="1800" dirty="0" smtClean="0"/>
              <a:t> must be provided</a:t>
            </a:r>
          </a:p>
          <a:p>
            <a:pPr lvl="1"/>
            <a:r>
              <a:rPr lang="en-US" sz="1400" dirty="0" smtClean="0"/>
              <a:t>It must be a point </a:t>
            </a:r>
            <a:r>
              <a:rPr lang="en-US" sz="1400" dirty="0" err="1" smtClean="0"/>
              <a:t>shapefile</a:t>
            </a:r>
            <a:r>
              <a:rPr lang="en-US" sz="1400" dirty="0" smtClean="0"/>
              <a:t> with points within the study area</a:t>
            </a:r>
          </a:p>
          <a:p>
            <a:pPr lvl="1"/>
            <a:r>
              <a:rPr lang="en-US" sz="1400" dirty="0" smtClean="0"/>
              <a:t>The </a:t>
            </a:r>
            <a:r>
              <a:rPr lang="en-US" sz="1400" dirty="0" err="1" smtClean="0"/>
              <a:t>shapefile</a:t>
            </a:r>
            <a:r>
              <a:rPr lang="en-US" sz="1400" dirty="0" smtClean="0"/>
              <a:t> must have a field with only 0 and 1 values corresponding to whether the point location is within a valley bottom or not (left)</a:t>
            </a:r>
          </a:p>
          <a:p>
            <a:pPr lvl="1"/>
            <a:r>
              <a:rPr lang="en-US" sz="1400" dirty="0" smtClean="0"/>
              <a:t>The general idea is to find areas that properly contrast valley bottoms from upland areas (center)</a:t>
            </a:r>
          </a:p>
          <a:p>
            <a:pPr lvl="1"/>
            <a:r>
              <a:rPr lang="en-US" sz="1400" dirty="0" smtClean="0"/>
              <a:t>Points can be placed in transect and/or contour patterns (below) </a:t>
            </a:r>
          </a:p>
          <a:p>
            <a:pPr lvl="1"/>
            <a:r>
              <a:rPr lang="en-US" sz="1400" dirty="0" smtClean="0"/>
              <a:t>Attribution is done through a combination of image and terrain interpretation generally using NAIP and a </a:t>
            </a:r>
            <a:r>
              <a:rPr lang="en-US" sz="1400" dirty="0" err="1" smtClean="0"/>
              <a:t>hillshade</a:t>
            </a:r>
            <a:endParaRPr lang="en-US" sz="1400" dirty="0" smtClean="0"/>
          </a:p>
          <a:p>
            <a:pPr lvl="1"/>
            <a:r>
              <a:rPr lang="en-US" sz="1400" dirty="0" smtClean="0"/>
              <a:t>The tool allows for quick experimentation, so the points do not have to be perfect the first time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2" r="85911" b="6028"/>
          <a:stretch/>
        </p:blipFill>
        <p:spPr bwMode="auto">
          <a:xfrm>
            <a:off x="914400" y="2971800"/>
            <a:ext cx="1126623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2" t="10566" r="19364" b="4385"/>
          <a:stretch/>
        </p:blipFill>
        <p:spPr bwMode="auto">
          <a:xfrm>
            <a:off x="2362200" y="2971800"/>
            <a:ext cx="3082125" cy="347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0" t="10437" r="19627" b="4902"/>
          <a:stretch/>
        </p:blipFill>
        <p:spPr bwMode="auto">
          <a:xfrm>
            <a:off x="5715000" y="2983045"/>
            <a:ext cx="3068273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1624" y="648127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NAIP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0400" y="64475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Hillshade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0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Using the tool- </a:t>
            </a:r>
            <a:r>
              <a:rPr lang="en-US" u="none" dirty="0" smtClean="0"/>
              <a:t>running the model cont’d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72" y="762000"/>
            <a:ext cx="8666527" cy="3505200"/>
          </a:xfrm>
        </p:spPr>
        <p:txBody>
          <a:bodyPr/>
          <a:lstStyle/>
          <a:p>
            <a:r>
              <a:rPr lang="en-US" sz="1800" dirty="0" smtClean="0"/>
              <a:t>Once a training dataset is created it must be selected as the “Predictor </a:t>
            </a:r>
            <a:r>
              <a:rPr lang="en-US" sz="1800" dirty="0" err="1" smtClean="0"/>
              <a:t>Shapefile</a:t>
            </a:r>
            <a:r>
              <a:rPr lang="en-US" sz="1800" dirty="0" smtClean="0"/>
              <a:t>.” </a:t>
            </a:r>
          </a:p>
          <a:p>
            <a:r>
              <a:rPr lang="en-US" sz="1800" dirty="0" smtClean="0"/>
              <a:t>Next, ensure the predictor field name lines up with the chosen predictor field name</a:t>
            </a:r>
          </a:p>
          <a:p>
            <a:r>
              <a:rPr lang="en-US" sz="1800" dirty="0" smtClean="0"/>
              <a:t>Then select an output VB </a:t>
            </a:r>
            <a:r>
              <a:rPr lang="en-US" sz="1800" dirty="0" err="1" smtClean="0"/>
              <a:t>prob</a:t>
            </a:r>
            <a:r>
              <a:rPr lang="en-US" sz="1800" dirty="0" smtClean="0"/>
              <a:t> name.  It can simply be typed into the entry box or selected using the button</a:t>
            </a:r>
          </a:p>
          <a:p>
            <a:pPr lvl="1"/>
            <a:r>
              <a:rPr lang="en-US" sz="1400" dirty="0" smtClean="0"/>
              <a:t>If the directory does not exist, it will be created automatically</a:t>
            </a:r>
          </a:p>
          <a:p>
            <a:r>
              <a:rPr lang="en-US" sz="1800" dirty="0" smtClean="0"/>
              <a:t>It is recommended that the folder the output is placed in is different from the predictor folder</a:t>
            </a:r>
          </a:p>
          <a:p>
            <a:pPr lvl="1"/>
            <a:r>
              <a:rPr lang="en-US" sz="1400" dirty="0" smtClean="0"/>
              <a:t>If it is not, when the predictors are refreshed, any outputs will be included in the check list inside the tool</a:t>
            </a:r>
          </a:p>
          <a:p>
            <a:endParaRPr lang="en-US" sz="18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7562850" cy="245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37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 smtClean="0"/>
              <a:t>Evaluating outputs and re-running the tool</a:t>
            </a:r>
            <a:endParaRPr lang="en-US" u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047109"/>
              </p:ext>
            </p:extLst>
          </p:nvPr>
        </p:nvGraphicFramePr>
        <p:xfrm>
          <a:off x="4495800" y="990600"/>
          <a:ext cx="4495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295400"/>
            <a:ext cx="3810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sz="1800" dirty="0" smtClean="0"/>
              <a:t>The general iterative process of running the model, evaluating the output, and editing the training data and/or selecting different predictors is outlined to the right</a:t>
            </a:r>
          </a:p>
          <a:p>
            <a:r>
              <a:rPr lang="en-US" sz="1800" dirty="0" smtClean="0"/>
              <a:t>This process is generally carried out several times to arrive at a satisfactory output</a:t>
            </a:r>
          </a:p>
          <a:p>
            <a:r>
              <a:rPr lang="en-US" sz="1800" dirty="0" smtClean="0"/>
              <a:t>Final valley bottom extents can be derived by </a:t>
            </a:r>
            <a:r>
              <a:rPr lang="en-US" sz="1800" dirty="0" err="1" smtClean="0"/>
              <a:t>thresholding</a:t>
            </a:r>
            <a:r>
              <a:rPr lang="en-US" sz="1800" dirty="0" smtClean="0"/>
              <a:t> the valley bottom probability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9052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MTBS_BlackTemplate">
  <a:themeElements>
    <a:clrScheme name="2_MTBS_Black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TBS_Black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TBS_Black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TBS_Black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TBS_Black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TBS_Black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TBS_Black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TBS_Black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TBS_Black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TBS_Black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TBS_Black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TBS_Black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TBS_Black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TBS_Black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4847</TotalTime>
  <Words>846</Words>
  <Application>Microsoft Office PowerPoint</Application>
  <PresentationFormat>On-screen Show (4:3)</PresentationFormat>
  <Paragraphs>89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2_MTBS_BlackTemplate</vt:lpstr>
      <vt:lpstr>Logistic Regression VB Tool Quickstart</vt:lpstr>
      <vt:lpstr>Overview</vt:lpstr>
      <vt:lpstr>Necessary Data</vt:lpstr>
      <vt:lpstr>Using the tool</vt:lpstr>
      <vt:lpstr>Using the tool- prepare predictors</vt:lpstr>
      <vt:lpstr>Using the tool- running the model</vt:lpstr>
      <vt:lpstr>Using the tool- running the model cont’d</vt:lpstr>
      <vt:lpstr>Using the tool- running the model cont’d</vt:lpstr>
      <vt:lpstr>Evaluating outputs and re-running the tool</vt:lpstr>
      <vt:lpstr>Tips</vt:lpstr>
      <vt:lpstr>Contact:</vt:lpstr>
    </vt:vector>
  </TitlesOfParts>
  <Company>USDA Forest Service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USDA Forest Service</dc:creator>
  <cp:lastModifiedBy>USDA Forest Service</cp:lastModifiedBy>
  <cp:revision>230</cp:revision>
  <dcterms:created xsi:type="dcterms:W3CDTF">2008-10-10T17:35:43Z</dcterms:created>
  <dcterms:modified xsi:type="dcterms:W3CDTF">2014-03-25T18:50:32Z</dcterms:modified>
</cp:coreProperties>
</file>